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74" r:id="rId2"/>
    <p:sldId id="291" r:id="rId3"/>
    <p:sldId id="292" r:id="rId4"/>
    <p:sldId id="293" r:id="rId5"/>
    <p:sldId id="294" r:id="rId6"/>
    <p:sldId id="320" r:id="rId7"/>
    <p:sldId id="321" r:id="rId8"/>
    <p:sldId id="319" r:id="rId9"/>
    <p:sldId id="323" r:id="rId10"/>
    <p:sldId id="324" r:id="rId11"/>
    <p:sldId id="295" r:id="rId12"/>
    <p:sldId id="297" r:id="rId13"/>
    <p:sldId id="296" r:id="rId14"/>
    <p:sldId id="298" r:id="rId15"/>
    <p:sldId id="325" r:id="rId16"/>
    <p:sldId id="326" r:id="rId17"/>
    <p:sldId id="300" r:id="rId18"/>
    <p:sldId id="301" r:id="rId19"/>
    <p:sldId id="302" r:id="rId20"/>
    <p:sldId id="276" r:id="rId21"/>
    <p:sldId id="277" r:id="rId22"/>
    <p:sldId id="305" r:id="rId23"/>
    <p:sldId id="306" r:id="rId24"/>
    <p:sldId id="307" r:id="rId25"/>
    <p:sldId id="308" r:id="rId26"/>
    <p:sldId id="309" r:id="rId27"/>
    <p:sldId id="310" r:id="rId28"/>
    <p:sldId id="317" r:id="rId29"/>
    <p:sldId id="318" r:id="rId30"/>
    <p:sldId id="311" r:id="rId31"/>
    <p:sldId id="313" r:id="rId32"/>
    <p:sldId id="327" r:id="rId33"/>
    <p:sldId id="316" r:id="rId3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Kozuka Gothic Pr6N M" panose="020B0700000000000000" pitchFamily="34" charset="-128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65979-C3F6-47D9-8CE4-5872E3270ABC}">
  <a:tblStyle styleId="{92865979-C3F6-47D9-8CE4-5872E3270A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85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6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F9E9477-BB68-7E17-ED94-2B6FA4F18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420FBBF3-920B-4B3B-6BC4-332442930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465FE7B3-72D8-B848-8945-AF60042FF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7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12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06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7CFDBEC-9BE3-6EB6-1761-18BD10B1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4541DAE3-FE3F-C2E9-F730-E93C3AF17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0537546F-F911-9AAF-776F-EC2ED0583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088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84ECCF8-74C7-CD6A-F7DA-44EA3FA4B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B710CCF9-DC73-BE7E-4750-3DCE23447F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EBA245BF-4743-6F64-766B-294CED877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71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83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898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29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5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45280fa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45280fa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91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436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307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1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80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65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7348F019-3D48-76B4-8E67-7948C6F0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>
            <a:extLst>
              <a:ext uri="{FF2B5EF4-FFF2-40B4-BE49-F238E27FC236}">
                <a16:creationId xmlns:a16="http://schemas.microsoft.com/office/drawing/2014/main" id="{B7A509AF-35DC-814C-3FD4-1BD8C009A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>
            <a:extLst>
              <a:ext uri="{FF2B5EF4-FFF2-40B4-BE49-F238E27FC236}">
                <a16:creationId xmlns:a16="http://schemas.microsoft.com/office/drawing/2014/main" id="{26C19997-C103-188A-A83F-0C418A314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7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F2005319-12BE-11E6-96F8-C30FE225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>
            <a:extLst>
              <a:ext uri="{FF2B5EF4-FFF2-40B4-BE49-F238E27FC236}">
                <a16:creationId xmlns:a16="http://schemas.microsoft.com/office/drawing/2014/main" id="{D5577E4D-3380-7FCF-7D24-4967724E1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>
            <a:extLst>
              <a:ext uri="{FF2B5EF4-FFF2-40B4-BE49-F238E27FC236}">
                <a16:creationId xmlns:a16="http://schemas.microsoft.com/office/drawing/2014/main" id="{D06FD083-8C66-6F8C-C9F5-43563C01A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974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3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8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318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39A9B99A-DD82-227F-CC85-1CEB977D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45280fa9_0_297:notes">
            <a:extLst>
              <a:ext uri="{FF2B5EF4-FFF2-40B4-BE49-F238E27FC236}">
                <a16:creationId xmlns:a16="http://schemas.microsoft.com/office/drawing/2014/main" id="{A0499023-5701-36E7-51E4-230E0C3A7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45280fa9_0_297:notes">
            <a:extLst>
              <a:ext uri="{FF2B5EF4-FFF2-40B4-BE49-F238E27FC236}">
                <a16:creationId xmlns:a16="http://schemas.microsoft.com/office/drawing/2014/main" id="{785C095F-C682-2FCC-1813-B048BA26A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301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00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6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06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FD3318B-A0C7-7926-B30F-881A00ED2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4697E723-FAB9-3068-674F-701EBA5E6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8EF083E7-91B9-9A9C-F052-CB43CC96D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89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62D7BDB-4B04-6085-85C7-481A83F0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874238E9-256F-4F73-4378-03B5C025D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B5A52F2B-05D0-2381-85A4-82B3B4B95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E8E7694-7D60-095A-D9E3-831607CF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BD0C80F1-7AA4-0778-D01E-C072C8E27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79668107-8D3C-EBFF-439C-52861AC2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5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9B0AF3F-5156-0770-6C9B-3F130641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3DACF94C-E98F-09FE-DC06-A84FCA5CEC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F98CBFFD-C0D8-E771-FC04-49F80114C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15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20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86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Pemrograman Berorientasi Objek (OOP)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Ade Agung Kurniawan, S.Kom, M.Kom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DC24A-5593-A994-C993-FBAF96EFAB16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281065" y="95124"/>
            <a:ext cx="307270" cy="301828"/>
          </a:xfrm>
          <a:prstGeom prst="rect">
            <a:avLst/>
          </a:prstGeom>
        </p:spPr>
      </p:pic>
      <p:sp>
        <p:nvSpPr>
          <p:cNvPr id="3" name="Google Shape;87;p13">
            <a:extLst>
              <a:ext uri="{FF2B5EF4-FFF2-40B4-BE49-F238E27FC236}">
                <a16:creationId xmlns:a16="http://schemas.microsoft.com/office/drawing/2014/main" id="{E0274025-B957-C5E4-7678-2C828E7D68D6}"/>
              </a:ext>
            </a:extLst>
          </p:cNvPr>
          <p:cNvSpPr txBox="1">
            <a:spLocks/>
          </p:cNvSpPr>
          <p:nvPr/>
        </p:nvSpPr>
        <p:spPr>
          <a:xfrm>
            <a:off x="588335" y="292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Universitas Muhammadiyah Muara Bungo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0FB1C-A81C-1633-4E9F-7BD3CC15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89" y="3714100"/>
            <a:ext cx="1962092" cy="1103677"/>
          </a:xfrm>
          <a:prstGeom prst="rect">
            <a:avLst/>
          </a:prstGeom>
        </p:spPr>
      </p:pic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373637DD-ED54-B6D6-C43E-3E990B66F723}"/>
              </a:ext>
            </a:extLst>
          </p:cNvPr>
          <p:cNvSpPr txBox="1">
            <a:spLocks/>
          </p:cNvSpPr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Pemrograman Berorientasi Objek (OOP)</a:t>
            </a: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79BAD8CA-8A9C-B8FA-22FA-9277C0C3D1C7}"/>
              </a:ext>
            </a:extLst>
          </p:cNvPr>
          <p:cNvSpPr txBox="1">
            <a:spLocks/>
          </p:cNvSpPr>
          <p:nvPr/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/>
              <a:t>Ade Agung Kurniawan, S.Kom, M.Kom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B5C11-A58B-1443-9930-8E2A8CCFBF7C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281065" y="95124"/>
            <a:ext cx="307270" cy="301828"/>
          </a:xfrm>
          <a:prstGeom prst="rect">
            <a:avLst/>
          </a:prstGeom>
        </p:spPr>
      </p:pic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7CCB7E63-DF22-9264-C17E-F7CF567BB848}"/>
              </a:ext>
            </a:extLst>
          </p:cNvPr>
          <p:cNvSpPr txBox="1">
            <a:spLocks/>
          </p:cNvSpPr>
          <p:nvPr/>
        </p:nvSpPr>
        <p:spPr>
          <a:xfrm>
            <a:off x="588335" y="292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Universitas Muhammadiyah Muara Bungo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28FCA-3127-B559-6ABB-211553F88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89" y="3714100"/>
            <a:ext cx="1962092" cy="1103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499DE-8D83-F75C-339C-78BE9D5A63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D5254689-BCDE-EEB1-8F41-4D67C7188AC9}"/>
              </a:ext>
            </a:extLst>
          </p:cNvPr>
          <p:cNvSpPr txBox="1">
            <a:spLocks/>
          </p:cNvSpPr>
          <p:nvPr/>
        </p:nvSpPr>
        <p:spPr>
          <a:xfrm>
            <a:off x="722919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rPr>
              <a:t>Pemrograman Berorientasi Objek (OOP)</a:t>
            </a:r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E39E449C-FC20-ADB1-04D8-86717C36F764}"/>
              </a:ext>
            </a:extLst>
          </p:cNvPr>
          <p:cNvSpPr txBox="1">
            <a:spLocks/>
          </p:cNvSpPr>
          <p:nvPr/>
        </p:nvSpPr>
        <p:spPr>
          <a:xfrm>
            <a:off x="726273" y="288131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Ade Agung Kurniawan, S.Kom, M.Kom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051D9B-94EF-D4C4-0CA0-230AF04505B3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135453" y="4721986"/>
            <a:ext cx="307270" cy="301828"/>
          </a:xfrm>
          <a:prstGeom prst="rect">
            <a:avLst/>
          </a:prstGeom>
        </p:spPr>
      </p:pic>
      <p:sp>
        <p:nvSpPr>
          <p:cNvPr id="14" name="Google Shape;87;p13">
            <a:extLst>
              <a:ext uri="{FF2B5EF4-FFF2-40B4-BE49-F238E27FC236}">
                <a16:creationId xmlns:a16="http://schemas.microsoft.com/office/drawing/2014/main" id="{2DBE4A4B-D157-21C0-BFCA-936E49AAF9AE}"/>
              </a:ext>
            </a:extLst>
          </p:cNvPr>
          <p:cNvSpPr txBox="1">
            <a:spLocks/>
          </p:cNvSpPr>
          <p:nvPr/>
        </p:nvSpPr>
        <p:spPr>
          <a:xfrm>
            <a:off x="442723" y="46873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</a:rPr>
              <a:t>Universitas Muhammadiyah Muara Bungo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E6C14B-6AEE-DF42-8731-5BCA8643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0" y="266594"/>
            <a:ext cx="2175157" cy="12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DF4F000-7354-AE0F-F6A6-B88505E7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76104BCA-5E16-4AD7-9858-B108BEC4E0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2415" y="2245108"/>
            <a:ext cx="839916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Variabel disebut atribut/property</a:t>
            </a:r>
          </a:p>
          <a:p>
            <a:r>
              <a:rPr lang="en-US"/>
              <a:t>Fungsi disebut method</a:t>
            </a: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640C3203-7D7D-2518-D53E-CD0B35333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137" y="142265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Didalam OOP sering disebut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04BA9-633C-5E92-9E5D-9115F9D3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068" y="4334743"/>
            <a:ext cx="2521332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4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Class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Untuk membuat class, kita bisa menggunakan kata kunci class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Penamaan class biasa menggunakan format CamelCase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1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22">
            <a:extLst>
              <a:ext uri="{FF2B5EF4-FFF2-40B4-BE49-F238E27FC236}">
                <a16:creationId xmlns:a16="http://schemas.microsoft.com/office/drawing/2014/main" id="{1CDAE911-F523-6D76-29DF-0E96F68C6E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333" y="1605848"/>
            <a:ext cx="5649099" cy="2774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01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Class</a:t>
            </a:r>
            <a:endParaRPr/>
          </a:p>
        </p:txBody>
      </p:sp>
      <p:pic>
        <p:nvPicPr>
          <p:cNvPr id="4" name="Google Shape;164;p26">
            <a:extLst>
              <a:ext uri="{FF2B5EF4-FFF2-40B4-BE49-F238E27FC236}">
                <a16:creationId xmlns:a16="http://schemas.microsoft.com/office/drawing/2014/main" id="{425051E8-47EC-5922-1BB6-B54903A186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50" y="2105459"/>
            <a:ext cx="8253248" cy="274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31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Object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Object adalah </a:t>
            </a:r>
            <a:r>
              <a:rPr lang="en-ID">
                <a:solidFill>
                  <a:srgbClr val="FF0000"/>
                </a:solidFill>
              </a:rPr>
              <a:t>hasil instansiasi</a:t>
            </a:r>
            <a:r>
              <a:rPr lang="en-ID"/>
              <a:t> dari sebuah class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Untuk membuat object kita bisa menggunakan kata kunci </a:t>
            </a:r>
            <a:r>
              <a:rPr lang="en-ID">
                <a:solidFill>
                  <a:srgbClr val="FF0000"/>
                </a:solidFill>
              </a:rPr>
              <a:t>new</a:t>
            </a:r>
            <a:r>
              <a:rPr lang="en-ID"/>
              <a:t>, dan diikuti dengan nama </a:t>
            </a:r>
            <a:r>
              <a:rPr lang="en-ID">
                <a:solidFill>
                  <a:srgbClr val="FF0000"/>
                </a:solidFill>
              </a:rPr>
              <a:t>Class</a:t>
            </a:r>
            <a:r>
              <a:rPr lang="en-ID"/>
              <a:t> dan kurung </a:t>
            </a:r>
            <a:r>
              <a:rPr lang="en-ID">
                <a:solidFill>
                  <a:srgbClr val="FF0000"/>
                </a:solidFill>
              </a:rPr>
              <a:t>()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1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4B1418F-94EA-4046-5B9F-F45BEAD7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58BD026-6F04-5961-E7C3-7C8AA86D6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 penamaan objek lainnya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EC1533F4-58ED-46A9-4AE2-007699DFB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/>
              <a:t>Class</a:t>
            </a:r>
            <a:r>
              <a:rPr lang="en-US">
                <a:solidFill>
                  <a:srgbClr val="FF0000"/>
                </a:solidFill>
              </a:rPr>
              <a:t> Person </a:t>
            </a:r>
            <a:r>
              <a:rPr lang="en-US"/>
              <a:t>{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}</a:t>
            </a:r>
          </a:p>
          <a:p>
            <a:pPr marL="146050" indent="0">
              <a:buNone/>
            </a:pPr>
            <a:r>
              <a:rPr lang="en-US">
                <a:solidFill>
                  <a:srgbClr val="FF0000"/>
                </a:solidFill>
              </a:rPr>
              <a:t>Person</a:t>
            </a:r>
            <a:r>
              <a:rPr lang="en-US"/>
              <a:t>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namaPerson1 </a:t>
            </a:r>
            <a:r>
              <a:rPr lang="en-US"/>
              <a:t>= new </a:t>
            </a:r>
            <a:r>
              <a:rPr lang="en-US">
                <a:solidFill>
                  <a:srgbClr val="FF0000"/>
                </a:solidFill>
              </a:rPr>
              <a:t>Person</a:t>
            </a:r>
            <a:r>
              <a:rPr lang="en-US"/>
              <a:t> ();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Class </a:t>
            </a:r>
            <a:r>
              <a:rPr lang="en-US">
                <a:solidFill>
                  <a:srgbClr val="FF0000"/>
                </a:solidFill>
              </a:rPr>
              <a:t>Mobil</a:t>
            </a:r>
            <a:r>
              <a:rPr lang="en-US"/>
              <a:t> {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}</a:t>
            </a:r>
          </a:p>
          <a:p>
            <a:pPr marL="146050" indent="0">
              <a:buNone/>
            </a:pPr>
            <a:r>
              <a:rPr lang="en-US">
                <a:solidFill>
                  <a:srgbClr val="FF0000"/>
                </a:solidFill>
              </a:rPr>
              <a:t>Mobil </a:t>
            </a:r>
            <a:r>
              <a:rPr lang="en-US"/>
              <a:t>mobilSUV = new </a:t>
            </a:r>
            <a:r>
              <a:rPr lang="en-US">
                <a:solidFill>
                  <a:srgbClr val="FF0000"/>
                </a:solidFill>
              </a:rPr>
              <a:t>Mobil</a:t>
            </a:r>
            <a:r>
              <a:rPr lang="en-US"/>
              <a:t> (); /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var </a:t>
            </a:r>
            <a:r>
              <a:rPr lang="en-US">
                <a:solidFill>
                  <a:schemeClr val="bg2"/>
                </a:solidFill>
              </a:rPr>
              <a:t>mobilSUV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 = new </a:t>
            </a:r>
            <a:r>
              <a:rPr lang="en-US">
                <a:solidFill>
                  <a:srgbClr val="FF0000"/>
                </a:solidFill>
              </a:rPr>
              <a:t>Mobil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 ();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3050C03-09AB-FECF-2836-1A6ECEF6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60AD6759-77AC-E388-BA5C-67918932C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 pembuatan atribut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26BF3C8-9520-9C47-4996-2C2CD5640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/>
              <a:t>Class Person {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String nama </a:t>
            </a:r>
            <a:r>
              <a:rPr lang="en-US">
                <a:solidFill>
                  <a:srgbClr val="C00000"/>
                </a:solidFill>
              </a:rPr>
              <a:t>= “Rudi”;</a:t>
            </a:r>
          </a:p>
          <a:p>
            <a:pPr marL="146050" indent="0">
              <a:buNone/>
            </a:pPr>
            <a:r>
              <a:rPr lang="en-US">
                <a:solidFill>
                  <a:srgbClr val="C00000"/>
                </a:solidFill>
              </a:rPr>
              <a:t>String nama;</a:t>
            </a:r>
          </a:p>
          <a:p>
            <a:pPr marL="146050" indent="0">
              <a:buNone/>
            </a:pPr>
            <a:r>
              <a:rPr lang="en-US"/>
              <a:t>String alamat = “Jambi”;</a:t>
            </a:r>
          </a:p>
          <a:p>
            <a:pPr marL="146050" indent="0">
              <a:buNone/>
            </a:pP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084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Field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29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Fields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Fields / Properties / Attributes adalah data yang bisa kita sisipkan di dalam Object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Namun sebelum kita bisa memasukkan data di fields, kita harus mendeklarasikan data apa aja yang dimiliki object tersebut di dalam deklarasi class-nya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Membuat field sama seperti membuat variable, namun ditempatkan di block class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Fields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0C91C-E94E-4705-C5BE-F753EE34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" y="2007748"/>
            <a:ext cx="9144000" cy="25638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5E1432-1B4B-B421-2D81-06B3B17F14A7}"/>
              </a:ext>
            </a:extLst>
          </p:cNvPr>
          <p:cNvCxnSpPr/>
          <p:nvPr/>
        </p:nvCxnSpPr>
        <p:spPr>
          <a:xfrm flipV="1">
            <a:off x="1438940" y="4004930"/>
            <a:ext cx="0" cy="92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4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Mengenal Pemrograman Java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2798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Manipulasi Field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Fields yang ada di object, bisa kita manipulasi. Tergantung final atau bukan.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</a:t>
            </a:r>
            <a:r>
              <a:rPr lang="id">
                <a:solidFill>
                  <a:srgbClr val="FF0000"/>
                </a:solidFill>
              </a:rPr>
              <a:t>final</a:t>
            </a:r>
            <a:r>
              <a:rPr lang="id"/>
              <a:t>, berarti kita tidak bisa mengubah data field nya, namun jika tidak, kita bisa mengubah field nya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memanipulasi data field, sama seperti cara pada variable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mengakses field, kita butuh kata kunci . (titik) setelah nama object dan diikuti nama fields nya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Manipulasi Field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8806F-3171-EF4E-35C7-867320F5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3" y="2116120"/>
            <a:ext cx="3948887" cy="28173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Fase Pemrograman Java</a:t>
            </a:r>
          </a:p>
        </p:txBody>
      </p:sp>
    </p:spTree>
    <p:extLst>
      <p:ext uri="{BB962C8B-B14F-4D97-AF65-F5344CB8AC3E}">
        <p14:creationId xmlns:p14="http://schemas.microsoft.com/office/powerpoint/2010/main" val="363520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Fase Pemrograman Java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8889B-7364-5C4E-7A83-2AC8340F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01" y="2422678"/>
            <a:ext cx="5700254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98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Proses To Hasil</a:t>
            </a:r>
          </a:p>
        </p:txBody>
      </p:sp>
    </p:spTree>
    <p:extLst>
      <p:ext uri="{BB962C8B-B14F-4D97-AF65-F5344CB8AC3E}">
        <p14:creationId xmlns:p14="http://schemas.microsoft.com/office/powerpoint/2010/main" val="243116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Proses To Hasil</a:t>
            </a:r>
            <a:endParaRPr lang="en-ID"/>
          </a:p>
        </p:txBody>
      </p:sp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F7DB529D-6FD4-7CCC-BA78-CB9EC840E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Menulis kode program Text editor Berkas berekstensi .Java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Kompilasi program Java Compiler Berkas berekstensi .class(Java Bytecodes)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Menjalankan program Java Interpreter Program Output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7DC2F-6D8C-782D-64DA-CE3564E6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77" y="3066344"/>
            <a:ext cx="6340389" cy="197375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6231E5-1325-C35F-BDE2-990A061EE06A}"/>
              </a:ext>
            </a:extLst>
          </p:cNvPr>
          <p:cNvCxnSpPr>
            <a:cxnSpLocks/>
          </p:cNvCxnSpPr>
          <p:nvPr/>
        </p:nvCxnSpPr>
        <p:spPr>
          <a:xfrm flipH="1" flipV="1">
            <a:off x="4109720" y="4565000"/>
            <a:ext cx="421640" cy="33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2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Latihan Menggunakan Class &amp; Object</a:t>
            </a:r>
          </a:p>
        </p:txBody>
      </p:sp>
    </p:spTree>
    <p:extLst>
      <p:ext uri="{BB962C8B-B14F-4D97-AF65-F5344CB8AC3E}">
        <p14:creationId xmlns:p14="http://schemas.microsoft.com/office/powerpoint/2010/main" val="2481547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Langkah Pertama</a:t>
            </a:r>
            <a:endParaRPr lang="en-ID"/>
          </a:p>
        </p:txBody>
      </p:sp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F7DB529D-6FD4-7CCC-BA78-CB9EC840E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Buat </a:t>
            </a:r>
            <a:r>
              <a:rPr lang="en-US">
                <a:solidFill>
                  <a:srgbClr val="FF0000"/>
                </a:solidFill>
              </a:rPr>
              <a:t>folder baru </a:t>
            </a:r>
            <a:r>
              <a:rPr lang="en-US"/>
              <a:t>dengan nama </a:t>
            </a:r>
            <a:r>
              <a:rPr lang="en-US">
                <a:solidFill>
                  <a:srgbClr val="FF0000"/>
                </a:solidFill>
              </a:rPr>
              <a:t>latihan1.java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solidFill>
                  <a:srgbClr val="FF0000"/>
                </a:solidFill>
              </a:rPr>
              <a:t>Buat nama file Person.java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Kemudian buat file program baru dengan nama 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     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1. class Person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      2. class PersonApp</a:t>
            </a:r>
          </a:p>
        </p:txBody>
      </p:sp>
    </p:spTree>
    <p:extLst>
      <p:ext uri="{BB962C8B-B14F-4D97-AF65-F5344CB8AC3E}">
        <p14:creationId xmlns:p14="http://schemas.microsoft.com/office/powerpoint/2010/main" val="892927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C63317CF-F00E-437F-BD12-6809C875F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857BB755-BE9B-BFF6-A523-B4AFBD626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44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 1</a:t>
            </a:r>
            <a:endParaRPr lang="en-ID"/>
          </a:p>
        </p:txBody>
      </p:sp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4C53C92D-0286-21C9-0B66-FBD51147D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Buat file class 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Person.java </a:t>
            </a:r>
            <a:r>
              <a:rPr lang="en-US"/>
              <a:t>tampilkan field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-Nama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-Alamat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-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Negara (untuk negara dapat dimanipulasi field dengan tambahkan final)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Buat file class 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PersonApp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 - Buat objek </a:t>
            </a:r>
            <a:r>
              <a:rPr lang="en-US">
                <a:solidFill>
                  <a:srgbClr val="FF0000"/>
                </a:solidFill>
              </a:rPr>
              <a:t>person1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 - Masukkan nilai pada variable yang sudah dibuat (Nama, Alamat &amp; negara)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  - Cetak program panggil variable/atribut yang sudah dibuat</a:t>
            </a:r>
          </a:p>
          <a:p>
            <a:pPr marL="146050" indent="0">
              <a:buNone/>
            </a:pPr>
            <a:r>
              <a:rPr lang="en-US"/>
              <a:t>Jalankan program pada file </a:t>
            </a:r>
            <a:r>
              <a:rPr lang="en-US">
                <a:solidFill>
                  <a:schemeClr val="accent4">
                    <a:lumMod val="25000"/>
                  </a:schemeClr>
                </a:solidFill>
              </a:rPr>
              <a:t>PersonApp.java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3586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C8174185-EFDE-EDCE-51CD-C02DA90D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D384255E-B50B-1846-51E1-8AB04334E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 </a:t>
            </a:r>
            <a:endParaRPr lang="en-ID"/>
          </a:p>
        </p:txBody>
      </p:sp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A09C9BDE-ECBF-BA12-1911-92EB9F781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>
                <a:solidFill>
                  <a:schemeClr val="bg2"/>
                </a:solidFill>
              </a:rPr>
              <a:t>Buat file baru dengan nama Mobil.java</a:t>
            </a:r>
          </a:p>
          <a:p>
            <a:pPr marL="488950" indent="-342900">
              <a:buFont typeface="Lato"/>
              <a:buAutoNum type="arabicPeriod"/>
            </a:pPr>
            <a:r>
              <a:rPr lang="en-US">
                <a:solidFill>
                  <a:schemeClr val="bg2"/>
                </a:solidFill>
              </a:rPr>
              <a:t>Silahkkan anda buat 1 buah class Mobil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>
                <a:solidFill>
                  <a:schemeClr val="bg2"/>
                </a:solidFill>
              </a:rPr>
              <a:t>Dimana didalam class Mobil memiliki 2 atribut, yaitu </a:t>
            </a:r>
            <a:r>
              <a:rPr lang="en-US" b="1">
                <a:solidFill>
                  <a:schemeClr val="bg2"/>
                </a:solidFill>
              </a:rPr>
              <a:t>warna</a:t>
            </a:r>
            <a:r>
              <a:rPr lang="en-US">
                <a:solidFill>
                  <a:schemeClr val="bg2"/>
                </a:solidFill>
              </a:rPr>
              <a:t> dan </a:t>
            </a:r>
            <a:r>
              <a:rPr lang="en-US" b="1">
                <a:solidFill>
                  <a:schemeClr val="bg2"/>
                </a:solidFill>
              </a:rPr>
              <a:t>merk. 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>
                <a:solidFill>
                  <a:schemeClr val="bg2"/>
                </a:solidFill>
              </a:rPr>
              <a:t>Selanjutnya kita buat method dari mobil yaitu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maju </a:t>
            </a:r>
            <a:r>
              <a:rPr lang="en-US">
                <a:solidFill>
                  <a:schemeClr val="bg2"/>
                </a:solidFill>
              </a:rPr>
              <a:t>dan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mundur</a:t>
            </a:r>
            <a:r>
              <a:rPr lang="en-US">
                <a:solidFill>
                  <a:schemeClr val="bg2"/>
                </a:solidFill>
              </a:rPr>
              <a:t>, Dimana didalam method tersebut akan menampilkan Informasi dibawah ini</a:t>
            </a:r>
          </a:p>
          <a:p>
            <a:pPr marL="146050" indent="0">
              <a:buNone/>
            </a:pPr>
            <a:r>
              <a:rPr lang="sv-SE" i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Method maju : </a:t>
            </a:r>
            <a:r>
              <a:rPr lang="sv-SE" b="0" i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" Mobil " + merk + " warna " + warna + " bergerak maju”</a:t>
            </a:r>
          </a:p>
          <a:p>
            <a:pPr marL="146050" indent="0">
              <a:buNone/>
            </a:pPr>
            <a:r>
              <a:rPr lang="sv-SE" i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Method mundur: </a:t>
            </a:r>
            <a:r>
              <a:rPr lang="sv-SE" b="0" i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" Mobil " + merk + " warna " + warna + " bergerak mundur”</a:t>
            </a:r>
          </a:p>
          <a:p>
            <a:pPr marL="488950" indent="-342900">
              <a:buAutoNum type="arabicPeriod" startAt="4"/>
            </a:pPr>
            <a:r>
              <a:rPr lang="sv-SE">
                <a:solidFill>
                  <a:schemeClr val="bg2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Setelah berhasi, lalu buat objek nya dengan nama </a:t>
            </a:r>
            <a:r>
              <a:rPr lang="sv-SE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mobilSUV</a:t>
            </a:r>
          </a:p>
          <a:p>
            <a:pPr marL="488950" indent="-342900">
              <a:buAutoNum type="arabicPeriod" startAt="4"/>
            </a:pPr>
            <a:r>
              <a:rPr lang="sv-SE" b="0">
                <a:solidFill>
                  <a:schemeClr val="bg2"/>
                </a:solidFill>
                <a:effectLst/>
                <a:latin typeface="Lato" panose="020F0502020204030203" pitchFamily="34" charset="0"/>
                <a:cs typeface="Lato" panose="020F0502020204030203" pitchFamily="34" charset="0"/>
              </a:rPr>
              <a:t>Kemudian panggil dan jalankan method M</a:t>
            </a:r>
            <a:r>
              <a:rPr lang="sv-SE">
                <a:solidFill>
                  <a:schemeClr val="bg2"/>
                </a:solidFill>
                <a:latin typeface="Lato" panose="020F0502020204030203" pitchFamily="34" charset="0"/>
                <a:cs typeface="Lato" panose="020F0502020204030203" pitchFamily="34" charset="0"/>
              </a:rPr>
              <a:t>obil</a:t>
            </a:r>
            <a:endParaRPr lang="sv-SE" b="0">
              <a:solidFill>
                <a:schemeClr val="bg2"/>
              </a:solidFill>
              <a:effectLst/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146050" indent="0">
              <a:buNone/>
            </a:pPr>
            <a:endParaRPr lang="sv-SE" b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sv-SE" b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lang="en-US">
              <a:solidFill>
                <a:schemeClr val="bg2"/>
              </a:solidFill>
            </a:endParaRPr>
          </a:p>
          <a:p>
            <a:pPr marL="146050" indent="0">
              <a:buNone/>
            </a:pPr>
            <a:endParaRPr lang="sv-SE" b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Mengenal Pemrograman JAVA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Bahasa pemrograman Java yang pada awalnya bernama bahasa </a:t>
            </a:r>
            <a:r>
              <a:rPr lang="en-US">
                <a:solidFill>
                  <a:srgbClr val="FF0000"/>
                </a:solidFill>
              </a:rPr>
              <a:t>pemrograman OAK </a:t>
            </a:r>
            <a:r>
              <a:rPr lang="en-US"/>
              <a:t>dipelopori oleh James Gosling, Patrick Naughton, Chris Warth, Ed Frank dan Mike Sheridan dari Sun Microsystem, Inc pada tahun 1991, </a:t>
            </a:r>
          </a:p>
          <a:p>
            <a:r>
              <a:rPr lang="en-US"/>
              <a:t>Memulai </a:t>
            </a:r>
            <a:r>
              <a:rPr lang="en-US">
                <a:solidFill>
                  <a:srgbClr val="FF0000"/>
                </a:solidFill>
              </a:rPr>
              <a:t>Green Project </a:t>
            </a:r>
            <a:r>
              <a:rPr lang="en-US"/>
              <a:t>(proyek penelitian membuat bahasa pemrograman yang dapat berajalan diatas berbagai platform)</a:t>
            </a:r>
          </a:p>
        </p:txBody>
      </p:sp>
    </p:spTree>
    <p:extLst>
      <p:ext uri="{BB962C8B-B14F-4D97-AF65-F5344CB8AC3E}">
        <p14:creationId xmlns:p14="http://schemas.microsoft.com/office/powerpoint/2010/main" val="61129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</a:t>
            </a:r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A41A6-662D-B6BF-B126-0D56B5F4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36601"/>
            <a:ext cx="9144000" cy="46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96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p33">
            <a:extLst>
              <a:ext uri="{FF2B5EF4-FFF2-40B4-BE49-F238E27FC236}">
                <a16:creationId xmlns:a16="http://schemas.microsoft.com/office/drawing/2014/main" id="{DFAC4A12-BEE3-1B5E-9F2B-D817971B8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Program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AD8D2-544F-4302-E8B8-149432C5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59" y="2214954"/>
            <a:ext cx="6693776" cy="21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96CAF733-79FC-321F-0C1C-B142C11F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32E91EEF-81DD-2CD7-A10E-BC36BB89F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Quis</a:t>
            </a:r>
            <a:endParaRPr lang="en-ID"/>
          </a:p>
        </p:txBody>
      </p:sp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C65CFF65-6A93-8972-8F16-775E8EE02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800">
                <a:solidFill>
                  <a:schemeClr val="bg2"/>
                </a:solidFill>
              </a:rPr>
              <a:t>Apa nama class dari coding yang sudah anda buat barusan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800">
                <a:solidFill>
                  <a:schemeClr val="bg2"/>
                </a:solidFill>
              </a:rPr>
              <a:t>Bagaimana cara membuat objek dari class mobil coba berikan contoh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800">
                <a:solidFill>
                  <a:schemeClr val="bg2"/>
                </a:solidFill>
              </a:rPr>
              <a:t>Apa yang terjadi jika kita mencoba memanggil method mundur() tanpa membuat objek dari class Mobil terlebih dahulu?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sz="1800">
                <a:solidFill>
                  <a:schemeClr val="bg2"/>
                </a:solidFill>
              </a:rPr>
              <a:t>Bagaimana cara memanggil method maju dan mundur </a:t>
            </a:r>
          </a:p>
        </p:txBody>
      </p:sp>
    </p:spTree>
    <p:extLst>
      <p:ext uri="{BB962C8B-B14F-4D97-AF65-F5344CB8AC3E}">
        <p14:creationId xmlns:p14="http://schemas.microsoft.com/office/powerpoint/2010/main" val="3103415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984BF-2905-C502-7BE8-D43FFC66F9BC}"/>
              </a:ext>
            </a:extLst>
          </p:cNvPr>
          <p:cNvSpPr txBox="1"/>
          <p:nvPr/>
        </p:nvSpPr>
        <p:spPr>
          <a:xfrm>
            <a:off x="2888510" y="489311"/>
            <a:ext cx="6397257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Mobil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warna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Hitam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merk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Avanza Terbaru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1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maju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100" b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Mobil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merk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warna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warna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bergerak maju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1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mundur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100" b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Mobil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merk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warna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warna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bergerak mundur</a:t>
            </a:r>
            <a:r>
              <a:rPr lang="en-ID" sz="1100" b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 i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ID" sz="1100" b="0" i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100" b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Membuat object mobilSaya</a:t>
            </a:r>
            <a:endParaRPr lang="en-ID" sz="1100" b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100" b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Mobil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mobilSaya </a:t>
            </a:r>
            <a:r>
              <a:rPr lang="en-ID" sz="1100" b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Mobil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100" b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Memanggil object</a:t>
            </a:r>
            <a:endParaRPr lang="en-ID" sz="1100" b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mobilSaya.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maju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mobilSaya.</a:t>
            </a:r>
            <a:r>
              <a:rPr lang="en-ID" sz="1100" b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mundur</a:t>
            </a:r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D" sz="1100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D" sz="10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F13F3D7D-3C7E-47D9-3075-7E2D68E9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48931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Latihan.1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183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mempelajari JAVA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Sederhana Bahasa pemrograman Java menggunakan sintaks mirip dengan C++ namun sintaks pada Java telah banyak diperbaiki terutama menghilangkanpenggunaan pointer yang rumit dan multiple inheritance. Java juga menggunakan automatic memory allocation dan memory garbage collection</a:t>
            </a:r>
          </a:p>
          <a:p>
            <a:r>
              <a:rPr lang="en-US"/>
              <a:t>Berorientasi Objek</a:t>
            </a:r>
          </a:p>
          <a:p>
            <a:r>
              <a:rPr lang="en-US"/>
              <a:t>Terdistribusi</a:t>
            </a:r>
          </a:p>
          <a:p>
            <a:r>
              <a:rPr lang="en-US"/>
              <a:t>Program Java dijalankan menggunakan interpreter yaitu Java Virtual Machine(JVM). Hal ini menyebabkan source code Java yang telah dikompilasi menjadiJavabytecodes dapat dijalankan pada platform yang berbeda-beda</a:t>
            </a:r>
          </a:p>
        </p:txBody>
      </p:sp>
    </p:spTree>
    <p:extLst>
      <p:ext uri="{BB962C8B-B14F-4D97-AF65-F5344CB8AC3E}">
        <p14:creationId xmlns:p14="http://schemas.microsoft.com/office/powerpoint/2010/main" val="27276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Peranan OOP dalam sebuah program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600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36DEAABC-37BA-2D00-EB9A-8445E87F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B724F8A-04B1-00BF-CE05-740740CE23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peranan OOP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A3551498-F72D-0B73-D017-59C6B673B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/>
              <a:t>Pada OOP, Fungsi dan variabel </a:t>
            </a:r>
            <a:r>
              <a:rPr lang="en-ID" b="1"/>
              <a:t>dibungkus</a:t>
            </a:r>
            <a:r>
              <a:rPr lang="en-ID"/>
              <a:t> dalam sebuah </a:t>
            </a:r>
            <a:r>
              <a:rPr lang="en-ID" b="1"/>
              <a:t>objek</a:t>
            </a:r>
            <a:r>
              <a:rPr lang="en-ID"/>
              <a:t> atau </a:t>
            </a:r>
            <a:r>
              <a:rPr lang="en-ID" i="1"/>
              <a:t>class</a:t>
            </a:r>
            <a:r>
              <a:rPr lang="en-ID"/>
              <a:t> yang dapat saling berinteraksi, sehingga membentuk sebuah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24466EB-DD88-8425-AFB6-F25861C2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2A41E1D-A698-837E-C768-39E515D16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97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 kita lihat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1819E-4B33-08E2-A989-2DBAAE5B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9" y="656050"/>
            <a:ext cx="7206506" cy="422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DD6B1-7B40-5896-B224-440FF18A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270" y="1165702"/>
            <a:ext cx="2517194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15F5FDBC-FFAB-C6BC-0FF3-058DCC1A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ADD6EEAA-2BB1-7277-FE29-F5FA1D6CF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Class &amp; Objek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3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DE75F44-01AF-0D6F-681F-E454D2F1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6455E22A-2090-A353-284B-BC584A3BF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993" y="1629872"/>
            <a:ext cx="275507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Dengan class, kita bisa menentukan mana variabel dan prosedur untuk kucing dan makanan</a:t>
            </a:r>
          </a:p>
          <a:p>
            <a:endParaRPr lang="en-US"/>
          </a:p>
          <a:p>
            <a:r>
              <a:rPr lang="en-US"/>
              <a:t>Class ini nanti yang akan kita pakai untuk membuat objek.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0EA19-977F-61C9-8ADA-B28D1810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83" y="1374014"/>
            <a:ext cx="6160609" cy="3370515"/>
          </a:xfrm>
          <a:prstGeom prst="rect">
            <a:avLst/>
          </a:prstGeom>
        </p:spPr>
      </p:pic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147D5C60-E91D-8295-A1E1-1042601E8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729" y="46582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Sederhana (yang terdiri kucing &amp; makanan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175F0-573C-944C-44B4-F31643D7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68" y="4334743"/>
            <a:ext cx="2521332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724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923</Words>
  <Application>Microsoft Office PowerPoint</Application>
  <PresentationFormat>On-screen Show (16:9)</PresentationFormat>
  <Paragraphs>134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Kozuka Gothic Pr6N M</vt:lpstr>
      <vt:lpstr>Raleway</vt:lpstr>
      <vt:lpstr>Arial</vt:lpstr>
      <vt:lpstr>Consolas</vt:lpstr>
      <vt:lpstr>Lato</vt:lpstr>
      <vt:lpstr>Streamline</vt:lpstr>
      <vt:lpstr>Pemrograman Berorientasi Objek (OOP)</vt:lpstr>
      <vt:lpstr>Mengenal Pemrograman Java</vt:lpstr>
      <vt:lpstr>Mengenal Pemrograman JAVA</vt:lpstr>
      <vt:lpstr>Mengapa mempelajari JAVA</vt:lpstr>
      <vt:lpstr>Peranan OOP dalam sebuah program</vt:lpstr>
      <vt:lpstr>Apa peranan OOP</vt:lpstr>
      <vt:lpstr>Mari kita lihat</vt:lpstr>
      <vt:lpstr>Class &amp; Objek</vt:lpstr>
      <vt:lpstr>Game Sederhana (yang terdiri kucing &amp; makanan</vt:lpstr>
      <vt:lpstr>Didalam OOP sering disebut</vt:lpstr>
      <vt:lpstr>Membuat Class</vt:lpstr>
      <vt:lpstr>PowerPoint Presentation</vt:lpstr>
      <vt:lpstr>Code Class</vt:lpstr>
      <vt:lpstr>Membuat Object</vt:lpstr>
      <vt:lpstr>Contoh penamaan objek lainnya</vt:lpstr>
      <vt:lpstr>Contoh pembuatan atribut</vt:lpstr>
      <vt:lpstr>Field </vt:lpstr>
      <vt:lpstr>Membuat Fields</vt:lpstr>
      <vt:lpstr>Membuat Fields</vt:lpstr>
      <vt:lpstr>Manipulasi Field</vt:lpstr>
      <vt:lpstr>Kode : Manipulasi Field</vt:lpstr>
      <vt:lpstr>Fase Pemrograman Java</vt:lpstr>
      <vt:lpstr>Fase Pemrograman Java</vt:lpstr>
      <vt:lpstr>Proses To Hasil</vt:lpstr>
      <vt:lpstr>Proses To Hasil</vt:lpstr>
      <vt:lpstr>Latihan Menggunakan Class &amp; Object</vt:lpstr>
      <vt:lpstr>Langkah Pertama</vt:lpstr>
      <vt:lpstr>Latihan 1</vt:lpstr>
      <vt:lpstr>Latihan </vt:lpstr>
      <vt:lpstr>Latihan</vt:lpstr>
      <vt:lpstr>Output Program</vt:lpstr>
      <vt:lpstr>Quis</vt:lpstr>
      <vt:lpstr>Latihan.1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 Programming</dc:title>
  <cp:lastModifiedBy>Ade Agung Kurniawan</cp:lastModifiedBy>
  <cp:revision>28</cp:revision>
  <dcterms:modified xsi:type="dcterms:W3CDTF">2024-03-04T14:30:51Z</dcterms:modified>
</cp:coreProperties>
</file>